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1040" r:id="rId4"/>
    <p:sldId id="1049" r:id="rId5"/>
    <p:sldId id="1078" r:id="rId6"/>
    <p:sldId id="1089" r:id="rId7"/>
    <p:sldId id="1085" r:id="rId8"/>
    <p:sldId id="1087" r:id="rId9"/>
    <p:sldId id="1088" r:id="rId10"/>
    <p:sldId id="1086" r:id="rId11"/>
    <p:sldId id="1080" r:id="rId12"/>
    <p:sldId id="1091" r:id="rId13"/>
    <p:sldId id="1112" r:id="rId14"/>
    <p:sldId id="1090" r:id="rId15"/>
    <p:sldId id="1092" r:id="rId16"/>
    <p:sldId id="1093" r:id="rId17"/>
    <p:sldId id="1095" r:id="rId18"/>
    <p:sldId id="1105" r:id="rId19"/>
    <p:sldId id="1096" r:id="rId20"/>
    <p:sldId id="1098" r:id="rId21"/>
    <p:sldId id="1108" r:id="rId22"/>
    <p:sldId id="1109" r:id="rId23"/>
    <p:sldId id="1099" r:id="rId24"/>
    <p:sldId id="1081" r:id="rId25"/>
    <p:sldId id="1073" r:id="rId26"/>
    <p:sldId id="1100" r:id="rId27"/>
    <p:sldId id="1101" r:id="rId28"/>
    <p:sldId id="1104" r:id="rId29"/>
    <p:sldId id="1102" r:id="rId30"/>
    <p:sldId id="1111" r:id="rId31"/>
    <p:sldId id="1103" r:id="rId32"/>
    <p:sldId id="1110" r:id="rId33"/>
    <p:sldId id="1107" r:id="rId34"/>
    <p:sldId id="1071" r:id="rId35"/>
    <p:sldId id="1072" r:id="rId36"/>
    <p:sldId id="1076" r:id="rId37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39"/>
      <p:italic r:id="rId40"/>
    </p:embeddedFont>
    <p:embeddedFont>
      <p:font typeface="Muli Light" panose="020B0600000101010101" charset="0"/>
      <p:regular r:id="rId41"/>
      <p:bold r:id="rId42"/>
      <p:italic r:id="rId43"/>
      <p:boldItalic r:id="rId44"/>
    </p:embeddedFont>
    <p:embeddedFont>
      <p:font typeface="Poppins" panose="020B0600000101010101" charset="0"/>
      <p:regular r:id="rId45"/>
      <p:bold r:id="rId46"/>
      <p:italic r:id="rId47"/>
      <p:boldItalic r:id="rId48"/>
    </p:embeddedFont>
    <p:embeddedFont>
      <p:font typeface="Poppins Light" panose="020B0600000101010101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8C0C58"/>
    <a:srgbClr val="FFFFCC"/>
    <a:srgbClr val="FFFFFF"/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3887" autoAdjust="0"/>
  </p:normalViewPr>
  <p:slideViewPr>
    <p:cSldViewPr snapToGrid="0">
      <p:cViewPr varScale="1">
        <p:scale>
          <a:sx n="113" d="100"/>
          <a:sy n="113" d="100"/>
        </p:scale>
        <p:origin x="60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2703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진우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74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</a:t>
            </a:r>
          </a:p>
        </p:txBody>
      </p:sp>
    </p:spTree>
    <p:extLst>
      <p:ext uri="{BB962C8B-B14F-4D97-AF65-F5344CB8AC3E}">
        <p14:creationId xmlns:p14="http://schemas.microsoft.com/office/powerpoint/2010/main" val="2313700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45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410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175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847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861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085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13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59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진우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805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805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805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현재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867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지수</a:t>
            </a:r>
          </a:p>
        </p:txBody>
      </p:sp>
    </p:spTree>
    <p:extLst>
      <p:ext uri="{BB962C8B-B14F-4D97-AF65-F5344CB8AC3E}">
        <p14:creationId xmlns:p14="http://schemas.microsoft.com/office/powerpoint/2010/main" val="2419698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지수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505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</p:txBody>
      </p:sp>
    </p:spTree>
    <p:extLst>
      <p:ext uri="{BB962C8B-B14F-4D97-AF65-F5344CB8AC3E}">
        <p14:creationId xmlns:p14="http://schemas.microsoft.com/office/powerpoint/2010/main" val="1766356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798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</p:txBody>
      </p:sp>
    </p:spTree>
    <p:extLst>
      <p:ext uri="{BB962C8B-B14F-4D97-AF65-F5344CB8AC3E}">
        <p14:creationId xmlns:p14="http://schemas.microsoft.com/office/powerpoint/2010/main" val="1959907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</p:txBody>
      </p:sp>
    </p:spTree>
    <p:extLst>
      <p:ext uri="{BB962C8B-B14F-4D97-AF65-F5344CB8AC3E}">
        <p14:creationId xmlns:p14="http://schemas.microsoft.com/office/powerpoint/2010/main" val="356691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진우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</p:txBody>
      </p:sp>
    </p:spTree>
    <p:extLst>
      <p:ext uri="{BB962C8B-B14F-4D97-AF65-F5344CB8AC3E}">
        <p14:creationId xmlns:p14="http://schemas.microsoft.com/office/powerpoint/2010/main" val="3566910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</p:txBody>
      </p:sp>
    </p:spTree>
    <p:extLst>
      <p:ext uri="{BB962C8B-B14F-4D97-AF65-F5344CB8AC3E}">
        <p14:creationId xmlns:p14="http://schemas.microsoft.com/office/powerpoint/2010/main" val="3138178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지수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1786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지수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7884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지수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056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지수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49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018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895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63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796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278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ko-KR" altLang="en-US" dirty="0"/>
              <a:t>진우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91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br>
              <a:rPr lang="en-US" altLang="ko-KR" dirty="0"/>
            </a:br>
            <a:r>
              <a:rPr lang="en-US" altLang="ko-KR" dirty="0"/>
              <a:t>Mid-term Demo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AE88D88-6A18-4A58-A752-3ECD8DF724DF}"/>
              </a:ext>
            </a:extLst>
          </p:cNvPr>
          <p:cNvSpPr/>
          <p:nvPr/>
        </p:nvSpPr>
        <p:spPr>
          <a:xfrm>
            <a:off x="3368130" y="2148840"/>
            <a:ext cx="3659687" cy="2421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Features &amp; Roles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669C72-C36F-4327-BB31-04DDD93A222E}"/>
              </a:ext>
            </a:extLst>
          </p:cNvPr>
          <p:cNvGrpSpPr/>
          <p:nvPr/>
        </p:nvGrpSpPr>
        <p:grpSpPr>
          <a:xfrm>
            <a:off x="592418" y="1410172"/>
            <a:ext cx="7959164" cy="3214278"/>
            <a:chOff x="430414" y="1320419"/>
            <a:chExt cx="7959164" cy="3214278"/>
          </a:xfrm>
        </p:grpSpPr>
        <p:pic>
          <p:nvPicPr>
            <p:cNvPr id="5" name="그림 4" descr="장치이(가) 표시된 사진&#10;&#10;자동 생성된 설명">
              <a:extLst>
                <a:ext uri="{FF2B5EF4-FFF2-40B4-BE49-F238E27FC236}">
                  <a16:creationId xmlns:a16="http://schemas.microsoft.com/office/drawing/2014/main" id="{0EA4984B-137B-4FF0-A8F7-9CC71EF04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414" y="1320419"/>
              <a:ext cx="7959164" cy="321427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5931551-050F-459A-9C07-20C203A9DE44}"/>
                </a:ext>
              </a:extLst>
            </p:cNvPr>
            <p:cNvSpPr/>
            <p:nvPr/>
          </p:nvSpPr>
          <p:spPr>
            <a:xfrm>
              <a:off x="754422" y="2259106"/>
              <a:ext cx="785266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Client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576EF7-9C80-405C-AA8F-D3E22D17FAFF}"/>
                </a:ext>
              </a:extLst>
            </p:cNvPr>
            <p:cNvSpPr/>
            <p:nvPr/>
          </p:nvSpPr>
          <p:spPr>
            <a:xfrm>
              <a:off x="2023782" y="2571750"/>
              <a:ext cx="1062317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Request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0D19CF-79E0-40EE-BF5B-C9241A45AFF1}"/>
                </a:ext>
              </a:extLst>
            </p:cNvPr>
            <p:cNvSpPr/>
            <p:nvPr/>
          </p:nvSpPr>
          <p:spPr>
            <a:xfrm>
              <a:off x="2023782" y="3296447"/>
              <a:ext cx="1149724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Response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887EB4-E589-4FF3-908C-933E49D87649}"/>
                </a:ext>
              </a:extLst>
            </p:cNvPr>
            <p:cNvSpPr/>
            <p:nvPr/>
          </p:nvSpPr>
          <p:spPr>
            <a:xfrm>
              <a:off x="5181599" y="1320419"/>
              <a:ext cx="1149724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Server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</p:grp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BAFF925D-E09B-4C1D-AD09-4D94BF264650}"/>
              </a:ext>
            </a:extLst>
          </p:cNvPr>
          <p:cNvSpPr txBox="1">
            <a:spLocks/>
          </p:cNvSpPr>
          <p:nvPr/>
        </p:nvSpPr>
        <p:spPr>
          <a:xfrm>
            <a:off x="492617" y="839410"/>
            <a:ext cx="8328653" cy="53988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Jinwoo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 Jeon : Template, View functions, Session</a:t>
            </a:r>
          </a:p>
        </p:txBody>
      </p:sp>
    </p:spTree>
    <p:extLst>
      <p:ext uri="{BB962C8B-B14F-4D97-AF65-F5344CB8AC3E}">
        <p14:creationId xmlns:p14="http://schemas.microsoft.com/office/powerpoint/2010/main" val="188529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726391" y="1375109"/>
            <a:ext cx="3691218" cy="239328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Dashboard works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Upload files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Check them in DB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Demo Scenario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(1) Login with Google</a:t>
            </a:r>
          </a:p>
        </p:txBody>
      </p:sp>
      <p:grpSp>
        <p:nvGrpSpPr>
          <p:cNvPr id="3125" name="그룹 3124"/>
          <p:cNvGrpSpPr/>
          <p:nvPr/>
        </p:nvGrpSpPr>
        <p:grpSpPr>
          <a:xfrm>
            <a:off x="5293803" y="1181461"/>
            <a:ext cx="3529960" cy="3660210"/>
            <a:chOff x="5284673" y="1322262"/>
            <a:chExt cx="3529960" cy="366021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BB3164B-072E-4DEC-A137-D0939BBC447D}"/>
                </a:ext>
              </a:extLst>
            </p:cNvPr>
            <p:cNvSpPr/>
            <p:nvPr/>
          </p:nvSpPr>
          <p:spPr>
            <a:xfrm>
              <a:off x="5900960" y="1322262"/>
              <a:ext cx="817433" cy="5711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/home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7EC5235-B754-4071-839B-5E97B955F59C}"/>
                </a:ext>
              </a:extLst>
            </p:cNvPr>
            <p:cNvSpPr/>
            <p:nvPr/>
          </p:nvSpPr>
          <p:spPr>
            <a:xfrm>
              <a:off x="5672033" y="2167311"/>
              <a:ext cx="1275286" cy="57579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Google Login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48EE0FA-34AD-4C3E-B6BF-2BC96B555B8D}"/>
                </a:ext>
              </a:extLst>
            </p:cNvPr>
            <p:cNvSpPr/>
            <p:nvPr/>
          </p:nvSpPr>
          <p:spPr>
            <a:xfrm>
              <a:off x="5672034" y="4193325"/>
              <a:ext cx="1275286" cy="7891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Muli Light" panose="020B0600000101010101" charset="0"/>
                </a:rPr>
                <a:t>Login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Redirect to /home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AC47A3AF-8BF0-48FC-BA4C-E5D77B45E87D}"/>
                </a:ext>
              </a:extLst>
            </p:cNvPr>
            <p:cNvSpPr/>
            <p:nvPr/>
          </p:nvSpPr>
          <p:spPr>
            <a:xfrm>
              <a:off x="5284673" y="3011566"/>
              <a:ext cx="2050007" cy="792112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Muli Light" panose="020B0600000101010101" charset="0"/>
                </a:rPr>
                <a:t>Check if the user is in our DB</a:t>
              </a:r>
              <a:endParaRPr lang="ko-KR" altLang="en-US" sz="12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C2680C8-DE13-4F61-AF13-C7E5E9A84393}"/>
                </a:ext>
              </a:extLst>
            </p:cNvPr>
            <p:cNvCxnSpPr>
              <a:stCxn id="3" idx="2"/>
              <a:endCxn id="7" idx="0"/>
            </p:cNvCxnSpPr>
            <p:nvPr/>
          </p:nvCxnSpPr>
          <p:spPr>
            <a:xfrm flipH="1">
              <a:off x="6309676" y="1893442"/>
              <a:ext cx="1" cy="273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C5BCF0C-41C4-4213-9E71-F443C9132B66}"/>
                </a:ext>
              </a:extLst>
            </p:cNvPr>
            <p:cNvCxnSpPr>
              <a:cxnSpLocks/>
              <a:stCxn id="7" idx="2"/>
              <a:endCxn id="5" idx="0"/>
            </p:cNvCxnSpPr>
            <p:nvPr/>
          </p:nvCxnSpPr>
          <p:spPr>
            <a:xfrm>
              <a:off x="6309676" y="2743108"/>
              <a:ext cx="1" cy="2684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D58D813-5C72-43E2-A0AD-AC9461F2E76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6309677" y="3803678"/>
              <a:ext cx="0" cy="3896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4C2723-D815-4AC9-9631-670D88F8FFD1}"/>
                </a:ext>
              </a:extLst>
            </p:cNvPr>
            <p:cNvSpPr txBox="1"/>
            <p:nvPr/>
          </p:nvSpPr>
          <p:spPr>
            <a:xfrm>
              <a:off x="5817872" y="3870721"/>
              <a:ext cx="4918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Yes</a:t>
              </a:r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C2F0B63-5466-4997-8487-23B444217E06}"/>
                </a:ext>
              </a:extLst>
            </p:cNvPr>
            <p:cNvSpPr/>
            <p:nvPr/>
          </p:nvSpPr>
          <p:spPr>
            <a:xfrm>
              <a:off x="7784964" y="3067397"/>
              <a:ext cx="1029669" cy="6804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Muli Light" panose="020B0600000101010101" charset="0"/>
                </a:rPr>
                <a:t>Register the user in our DB</a:t>
              </a:r>
              <a:endParaRPr lang="ko-KR" altLang="en-US" sz="12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228591B-5A63-4122-83DE-DE405565D38D}"/>
                </a:ext>
              </a:extLst>
            </p:cNvPr>
            <p:cNvCxnSpPr>
              <a:stCxn id="5" idx="3"/>
              <a:endCxn id="21" idx="1"/>
            </p:cNvCxnSpPr>
            <p:nvPr/>
          </p:nvCxnSpPr>
          <p:spPr>
            <a:xfrm>
              <a:off x="7334680" y="3407622"/>
              <a:ext cx="4502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62A1A7-A145-4EE2-8765-40CFF24CDB57}"/>
                </a:ext>
              </a:extLst>
            </p:cNvPr>
            <p:cNvSpPr txBox="1"/>
            <p:nvPr/>
          </p:nvSpPr>
          <p:spPr>
            <a:xfrm>
              <a:off x="7331049" y="3141018"/>
              <a:ext cx="274976" cy="174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No</a:t>
              </a:r>
              <a:endParaRPr lang="ko-KR" altLang="en-US" dirty="0"/>
            </a:p>
          </p:txBody>
        </p:sp>
        <p:cxnSp>
          <p:nvCxnSpPr>
            <p:cNvPr id="57" name="꺾인 연결선 56"/>
            <p:cNvCxnSpPr>
              <a:stCxn id="21" idx="2"/>
              <a:endCxn id="18" idx="3"/>
            </p:cNvCxnSpPr>
            <p:nvPr/>
          </p:nvCxnSpPr>
          <p:spPr>
            <a:xfrm rot="5400000">
              <a:off x="7166356" y="2891166"/>
              <a:ext cx="276763" cy="199012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7" y="1370767"/>
            <a:ext cx="4927868" cy="273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080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(1) Login with Google</a:t>
            </a:r>
          </a:p>
        </p:txBody>
      </p:sp>
      <p:grpSp>
        <p:nvGrpSpPr>
          <p:cNvPr id="3125" name="그룹 3124"/>
          <p:cNvGrpSpPr/>
          <p:nvPr/>
        </p:nvGrpSpPr>
        <p:grpSpPr>
          <a:xfrm>
            <a:off x="5293803" y="1181461"/>
            <a:ext cx="3529960" cy="3660210"/>
            <a:chOff x="5284673" y="1322262"/>
            <a:chExt cx="3529960" cy="366021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BB3164B-072E-4DEC-A137-D0939BBC447D}"/>
                </a:ext>
              </a:extLst>
            </p:cNvPr>
            <p:cNvSpPr/>
            <p:nvPr/>
          </p:nvSpPr>
          <p:spPr>
            <a:xfrm>
              <a:off x="5900960" y="1322262"/>
              <a:ext cx="817433" cy="5711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/home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7EC5235-B754-4071-839B-5E97B955F59C}"/>
                </a:ext>
              </a:extLst>
            </p:cNvPr>
            <p:cNvSpPr/>
            <p:nvPr/>
          </p:nvSpPr>
          <p:spPr>
            <a:xfrm>
              <a:off x="5672033" y="2167311"/>
              <a:ext cx="1275286" cy="57579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Google Login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48EE0FA-34AD-4C3E-B6BF-2BC96B555B8D}"/>
                </a:ext>
              </a:extLst>
            </p:cNvPr>
            <p:cNvSpPr/>
            <p:nvPr/>
          </p:nvSpPr>
          <p:spPr>
            <a:xfrm>
              <a:off x="5672034" y="4193325"/>
              <a:ext cx="1275286" cy="7891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Muli Light" panose="020B0600000101010101" charset="0"/>
                </a:rPr>
                <a:t>Login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Redirect to /home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AC47A3AF-8BF0-48FC-BA4C-E5D77B45E87D}"/>
                </a:ext>
              </a:extLst>
            </p:cNvPr>
            <p:cNvSpPr/>
            <p:nvPr/>
          </p:nvSpPr>
          <p:spPr>
            <a:xfrm>
              <a:off x="5284673" y="3011566"/>
              <a:ext cx="2050007" cy="792112"/>
            </a:xfrm>
            <a:prstGeom prst="diamond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Muli Light" panose="020B0600000101010101" charset="0"/>
                </a:rPr>
                <a:t>Check if the user is in our DB</a:t>
              </a:r>
              <a:endParaRPr lang="ko-KR" altLang="en-US" sz="12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C2680C8-DE13-4F61-AF13-C7E5E9A84393}"/>
                </a:ext>
              </a:extLst>
            </p:cNvPr>
            <p:cNvCxnSpPr>
              <a:stCxn id="3" idx="2"/>
              <a:endCxn id="7" idx="0"/>
            </p:cNvCxnSpPr>
            <p:nvPr/>
          </p:nvCxnSpPr>
          <p:spPr>
            <a:xfrm flipH="1">
              <a:off x="6309676" y="1893442"/>
              <a:ext cx="1" cy="273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C5BCF0C-41C4-4213-9E71-F443C9132B66}"/>
                </a:ext>
              </a:extLst>
            </p:cNvPr>
            <p:cNvCxnSpPr>
              <a:cxnSpLocks/>
              <a:stCxn id="7" idx="2"/>
              <a:endCxn id="5" idx="0"/>
            </p:cNvCxnSpPr>
            <p:nvPr/>
          </p:nvCxnSpPr>
          <p:spPr>
            <a:xfrm>
              <a:off x="6309676" y="2743108"/>
              <a:ext cx="1" cy="2684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D58D813-5C72-43E2-A0AD-AC9461F2E76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6309677" y="3803678"/>
              <a:ext cx="0" cy="3896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4C2723-D815-4AC9-9631-670D88F8FFD1}"/>
                </a:ext>
              </a:extLst>
            </p:cNvPr>
            <p:cNvSpPr txBox="1"/>
            <p:nvPr/>
          </p:nvSpPr>
          <p:spPr>
            <a:xfrm>
              <a:off x="5817872" y="3870721"/>
              <a:ext cx="4918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Yes</a:t>
              </a:r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C2F0B63-5466-4997-8487-23B444217E06}"/>
                </a:ext>
              </a:extLst>
            </p:cNvPr>
            <p:cNvSpPr/>
            <p:nvPr/>
          </p:nvSpPr>
          <p:spPr>
            <a:xfrm>
              <a:off x="7784964" y="3067397"/>
              <a:ext cx="1029669" cy="6804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Muli Light" panose="020B0600000101010101" charset="0"/>
                </a:rPr>
                <a:t>Register the user in our DB</a:t>
              </a:r>
              <a:endParaRPr lang="ko-KR" altLang="en-US" sz="12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228591B-5A63-4122-83DE-DE405565D38D}"/>
                </a:ext>
              </a:extLst>
            </p:cNvPr>
            <p:cNvCxnSpPr>
              <a:stCxn id="5" idx="3"/>
              <a:endCxn id="21" idx="1"/>
            </p:cNvCxnSpPr>
            <p:nvPr/>
          </p:nvCxnSpPr>
          <p:spPr>
            <a:xfrm>
              <a:off x="7334680" y="3407622"/>
              <a:ext cx="4502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62A1A7-A145-4EE2-8765-40CFF24CDB57}"/>
                </a:ext>
              </a:extLst>
            </p:cNvPr>
            <p:cNvSpPr txBox="1"/>
            <p:nvPr/>
          </p:nvSpPr>
          <p:spPr>
            <a:xfrm>
              <a:off x="7331049" y="3141018"/>
              <a:ext cx="274976" cy="174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No</a:t>
              </a:r>
              <a:endParaRPr lang="ko-KR" altLang="en-US" dirty="0"/>
            </a:p>
          </p:txBody>
        </p:sp>
        <p:cxnSp>
          <p:nvCxnSpPr>
            <p:cNvPr id="57" name="꺾인 연결선 56"/>
            <p:cNvCxnSpPr>
              <a:stCxn id="21" idx="2"/>
              <a:endCxn id="18" idx="3"/>
            </p:cNvCxnSpPr>
            <p:nvPr/>
          </p:nvCxnSpPr>
          <p:spPr>
            <a:xfrm rot="5400000">
              <a:off x="7166356" y="2891166"/>
              <a:ext cx="276763" cy="199012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B8FFB5E-0085-4808-AA22-EF26F4C5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3" y="1341874"/>
            <a:ext cx="4925644" cy="30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74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(2) Dashboard works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4B8A90C-8FFC-4548-A704-CD0CC128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89" y="793796"/>
            <a:ext cx="5494577" cy="42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10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(2) Dashboard works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55DAE7-8414-4C9A-ADA4-AEE9930E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2185900"/>
            <a:ext cx="7686675" cy="150495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20414" y="1484361"/>
            <a:ext cx="7503172" cy="586494"/>
            <a:chOff x="356544" y="1484361"/>
            <a:chExt cx="7503172" cy="586494"/>
          </a:xfrm>
        </p:grpSpPr>
        <p:sp>
          <p:nvSpPr>
            <p:cNvPr id="12" name="사각형: 둥근 모서리 2">
              <a:extLst>
                <a:ext uri="{FF2B5EF4-FFF2-40B4-BE49-F238E27FC236}">
                  <a16:creationId xmlns:a16="http://schemas.microsoft.com/office/drawing/2014/main" id="{6BB3164B-072E-4DEC-A137-D0939BBC447D}"/>
                </a:ext>
              </a:extLst>
            </p:cNvPr>
            <p:cNvSpPr/>
            <p:nvPr/>
          </p:nvSpPr>
          <p:spPr>
            <a:xfrm>
              <a:off x="356544" y="1484361"/>
              <a:ext cx="2074306" cy="5864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/</a:t>
              </a:r>
              <a:r>
                <a:rPr lang="en-US" altLang="ko-KR" b="1" dirty="0" err="1">
                  <a:solidFill>
                    <a:schemeClr val="tx1"/>
                  </a:solidFill>
                  <a:latin typeface="Muli Light" panose="020B0600000101010101" charset="0"/>
                </a:rPr>
                <a:t>mypage</a:t>
              </a:r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/dashboard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13" name="사각형: 둥근 모서리 6">
              <a:extLst>
                <a:ext uri="{FF2B5EF4-FFF2-40B4-BE49-F238E27FC236}">
                  <a16:creationId xmlns:a16="http://schemas.microsoft.com/office/drawing/2014/main" id="{37EC5235-B754-4071-839B-5E97B955F59C}"/>
                </a:ext>
              </a:extLst>
            </p:cNvPr>
            <p:cNvSpPr/>
            <p:nvPr/>
          </p:nvSpPr>
          <p:spPr>
            <a:xfrm>
              <a:off x="3041761" y="1529097"/>
              <a:ext cx="1919568" cy="5018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Option select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C2680C8-DE13-4F61-AF13-C7E5E9A84393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430850" y="1777608"/>
              <a:ext cx="610911" cy="24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9">
              <a:extLst>
                <a:ext uri="{FF2B5EF4-FFF2-40B4-BE49-F238E27FC236}">
                  <a16:creationId xmlns:a16="http://schemas.microsoft.com/office/drawing/2014/main" id="{A74855EB-720E-49D5-BBE0-330ADB4E82E2}"/>
                </a:ext>
              </a:extLst>
            </p:cNvPr>
            <p:cNvSpPr/>
            <p:nvPr/>
          </p:nvSpPr>
          <p:spPr>
            <a:xfrm>
              <a:off x="5572241" y="1529097"/>
              <a:ext cx="2287475" cy="5018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Store them in Session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7E6B398-1F07-4C5D-847B-E79ACEA832BE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4961329" y="1780024"/>
              <a:ext cx="6109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88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(2) Dashboard works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55DAE7-8414-4C9A-ADA4-AEE9930E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2185900"/>
            <a:ext cx="7686675" cy="15049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0EA38B-AA6C-46B5-9A80-439D28F0E990}"/>
              </a:ext>
            </a:extLst>
          </p:cNvPr>
          <p:cNvSpPr/>
          <p:nvPr/>
        </p:nvSpPr>
        <p:spPr>
          <a:xfrm>
            <a:off x="3650044" y="2185900"/>
            <a:ext cx="1411941" cy="38585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820414" y="1484361"/>
            <a:ext cx="7503172" cy="586494"/>
            <a:chOff x="356544" y="1484361"/>
            <a:chExt cx="7503172" cy="586494"/>
          </a:xfrm>
        </p:grpSpPr>
        <p:sp>
          <p:nvSpPr>
            <p:cNvPr id="15" name="사각형: 둥근 모서리 2">
              <a:extLst>
                <a:ext uri="{FF2B5EF4-FFF2-40B4-BE49-F238E27FC236}">
                  <a16:creationId xmlns:a16="http://schemas.microsoft.com/office/drawing/2014/main" id="{6BB3164B-072E-4DEC-A137-D0939BBC447D}"/>
                </a:ext>
              </a:extLst>
            </p:cNvPr>
            <p:cNvSpPr/>
            <p:nvPr/>
          </p:nvSpPr>
          <p:spPr>
            <a:xfrm>
              <a:off x="356544" y="1484361"/>
              <a:ext cx="2074306" cy="5864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/</a:t>
              </a:r>
              <a:r>
                <a:rPr lang="en-US" altLang="ko-KR" b="1" dirty="0" err="1">
                  <a:solidFill>
                    <a:schemeClr val="tx1"/>
                  </a:solidFill>
                  <a:latin typeface="Muli Light" panose="020B0600000101010101" charset="0"/>
                </a:rPr>
                <a:t>mypage</a:t>
              </a:r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/dashboard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16" name="사각형: 둥근 모서리 6">
              <a:extLst>
                <a:ext uri="{FF2B5EF4-FFF2-40B4-BE49-F238E27FC236}">
                  <a16:creationId xmlns:a16="http://schemas.microsoft.com/office/drawing/2014/main" id="{37EC5235-B754-4071-839B-5E97B955F59C}"/>
                </a:ext>
              </a:extLst>
            </p:cNvPr>
            <p:cNvSpPr/>
            <p:nvPr/>
          </p:nvSpPr>
          <p:spPr>
            <a:xfrm>
              <a:off x="3041761" y="1529097"/>
              <a:ext cx="1919568" cy="5018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Option select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C2680C8-DE13-4F61-AF13-C7E5E9A84393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430850" y="1777608"/>
              <a:ext cx="610911" cy="24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9">
              <a:extLst>
                <a:ext uri="{FF2B5EF4-FFF2-40B4-BE49-F238E27FC236}">
                  <a16:creationId xmlns:a16="http://schemas.microsoft.com/office/drawing/2014/main" id="{A74855EB-720E-49D5-BBE0-330ADB4E82E2}"/>
                </a:ext>
              </a:extLst>
            </p:cNvPr>
            <p:cNvSpPr/>
            <p:nvPr/>
          </p:nvSpPr>
          <p:spPr>
            <a:xfrm>
              <a:off x="5572241" y="1529097"/>
              <a:ext cx="2287475" cy="5018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Store them in Session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7E6B398-1F07-4C5D-847B-E79ACEA832BE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4961329" y="1780024"/>
              <a:ext cx="6109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17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(2) Dashboard works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60EA38B-AA6C-46B5-9A80-439D28F0E990}"/>
              </a:ext>
            </a:extLst>
          </p:cNvPr>
          <p:cNvSpPr/>
          <p:nvPr/>
        </p:nvSpPr>
        <p:spPr>
          <a:xfrm>
            <a:off x="2300406" y="4432712"/>
            <a:ext cx="2931268" cy="19292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아래쪽 화살표 54"/>
          <p:cNvSpPr/>
          <p:nvPr/>
        </p:nvSpPr>
        <p:spPr>
          <a:xfrm rot="2954092">
            <a:off x="5839097" y="3033737"/>
            <a:ext cx="248194" cy="3657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 rot="2490682">
            <a:off x="6908849" y="4078619"/>
            <a:ext cx="248194" cy="3657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385884" y="2598543"/>
            <a:ext cx="1482103" cy="5864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Popup Layer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7E53929C-E654-4D63-87E5-F96C67901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88" y="1198119"/>
            <a:ext cx="5478525" cy="34275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BE7404-FE28-4295-829B-AD08FD5CC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16" y="4308061"/>
            <a:ext cx="7917656" cy="5864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2313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(2) Dashboard works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ADEF40-F6D3-4F8F-B8BD-458A8F0E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70" y="772463"/>
            <a:ext cx="5703648" cy="4238654"/>
          </a:xfrm>
          <a:prstGeom prst="rect">
            <a:avLst/>
          </a:prstGeom>
        </p:spPr>
      </p:pic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385885" y="1167762"/>
            <a:ext cx="1482103" cy="5864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Muli Light" panose="020B0600000101010101" charset="0"/>
              </a:rPr>
              <a:t>mousedown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C2680C8-DE13-4F61-AF13-C7E5E9A84393}"/>
              </a:ext>
            </a:extLst>
          </p:cNvPr>
          <p:cNvCxnSpPr>
            <a:cxnSpLocks/>
            <a:stCxn id="5" idx="2"/>
            <a:endCxn id="42" idx="0"/>
          </p:cNvCxnSpPr>
          <p:nvPr/>
        </p:nvCxnSpPr>
        <p:spPr>
          <a:xfrm>
            <a:off x="1126937" y="1754256"/>
            <a:ext cx="0" cy="425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385885" y="2179404"/>
            <a:ext cx="1482103" cy="5864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Muli Light" panose="020B0600000101010101" charset="0"/>
              </a:rPr>
              <a:t>mousemove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2680C8-DE13-4F61-AF13-C7E5E9A84393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1126937" y="2765898"/>
            <a:ext cx="0" cy="425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385885" y="3191046"/>
            <a:ext cx="1482103" cy="5864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Muli Light" panose="020B0600000101010101" charset="0"/>
              </a:rPr>
              <a:t>mouseup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60EA38B-AA6C-46B5-9A80-439D28F0E990}"/>
              </a:ext>
            </a:extLst>
          </p:cNvPr>
          <p:cNvSpPr/>
          <p:nvPr/>
        </p:nvSpPr>
        <p:spPr>
          <a:xfrm>
            <a:off x="2300406" y="4432712"/>
            <a:ext cx="2931268" cy="19292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아래쪽 화살표 54"/>
          <p:cNvSpPr/>
          <p:nvPr/>
        </p:nvSpPr>
        <p:spPr>
          <a:xfrm rot="2954092">
            <a:off x="5839097" y="3033737"/>
            <a:ext cx="248194" cy="3657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 rot="2490682">
            <a:off x="6908849" y="4078619"/>
            <a:ext cx="248194" cy="3657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385885" y="4202687"/>
            <a:ext cx="1482103" cy="5864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Store in Session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C2680C8-DE13-4F61-AF13-C7E5E9A84393}"/>
              </a:ext>
            </a:extLst>
          </p:cNvPr>
          <p:cNvCxnSpPr>
            <a:cxnSpLocks/>
            <a:stCxn id="44" idx="2"/>
            <a:endCxn id="58" idx="0"/>
          </p:cNvCxnSpPr>
          <p:nvPr/>
        </p:nvCxnSpPr>
        <p:spPr>
          <a:xfrm>
            <a:off x="1126937" y="3777540"/>
            <a:ext cx="0" cy="425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72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2"/>
          <a:stretch/>
        </p:blipFill>
        <p:spPr bwMode="auto">
          <a:xfrm>
            <a:off x="728663" y="2185900"/>
            <a:ext cx="7686674" cy="170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(2) Dashboard works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0EA38B-AA6C-46B5-9A80-439D28F0E990}"/>
              </a:ext>
            </a:extLst>
          </p:cNvPr>
          <p:cNvSpPr/>
          <p:nvPr/>
        </p:nvSpPr>
        <p:spPr>
          <a:xfrm>
            <a:off x="3600160" y="2185900"/>
            <a:ext cx="1411941" cy="38585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820414" y="1484361"/>
            <a:ext cx="7503172" cy="586494"/>
            <a:chOff x="356544" y="1484361"/>
            <a:chExt cx="7503172" cy="586494"/>
          </a:xfrm>
        </p:grpSpPr>
        <p:sp>
          <p:nvSpPr>
            <p:cNvPr id="19" name="사각형: 둥근 모서리 2">
              <a:extLst>
                <a:ext uri="{FF2B5EF4-FFF2-40B4-BE49-F238E27FC236}">
                  <a16:creationId xmlns:a16="http://schemas.microsoft.com/office/drawing/2014/main" id="{6BB3164B-072E-4DEC-A137-D0939BBC447D}"/>
                </a:ext>
              </a:extLst>
            </p:cNvPr>
            <p:cNvSpPr/>
            <p:nvPr/>
          </p:nvSpPr>
          <p:spPr>
            <a:xfrm>
              <a:off x="356544" y="1484361"/>
              <a:ext cx="2074306" cy="5864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/</a:t>
              </a:r>
              <a:r>
                <a:rPr lang="en-US" altLang="ko-KR" b="1" dirty="0" err="1">
                  <a:solidFill>
                    <a:schemeClr val="tx1"/>
                  </a:solidFill>
                  <a:latin typeface="Muli Light" panose="020B0600000101010101" charset="0"/>
                </a:rPr>
                <a:t>mypage</a:t>
              </a:r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/dashboard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21" name="사각형: 둥근 모서리 6">
              <a:extLst>
                <a:ext uri="{FF2B5EF4-FFF2-40B4-BE49-F238E27FC236}">
                  <a16:creationId xmlns:a16="http://schemas.microsoft.com/office/drawing/2014/main" id="{37EC5235-B754-4071-839B-5E97B955F59C}"/>
                </a:ext>
              </a:extLst>
            </p:cNvPr>
            <p:cNvSpPr/>
            <p:nvPr/>
          </p:nvSpPr>
          <p:spPr>
            <a:xfrm>
              <a:off x="3041761" y="1529097"/>
              <a:ext cx="1919568" cy="5018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Option select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C2680C8-DE13-4F61-AF13-C7E5E9A84393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>
              <a:off x="2430850" y="1777608"/>
              <a:ext cx="610911" cy="24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19">
              <a:extLst>
                <a:ext uri="{FF2B5EF4-FFF2-40B4-BE49-F238E27FC236}">
                  <a16:creationId xmlns:a16="http://schemas.microsoft.com/office/drawing/2014/main" id="{A74855EB-720E-49D5-BBE0-330ADB4E82E2}"/>
                </a:ext>
              </a:extLst>
            </p:cNvPr>
            <p:cNvSpPr/>
            <p:nvPr/>
          </p:nvSpPr>
          <p:spPr>
            <a:xfrm>
              <a:off x="5572241" y="1529097"/>
              <a:ext cx="2287475" cy="5018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Muli Light" panose="020B0600000101010101" charset="0"/>
                </a:rPr>
                <a:t>Store them in Session</a:t>
              </a:r>
              <a:endParaRPr lang="ko-KR" altLang="en-US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7E6B398-1F07-4C5D-847B-E79ACEA832BE}"/>
                </a:ext>
              </a:extLst>
            </p:cNvPr>
            <p:cNvCxnSpPr>
              <a:cxnSpLocks/>
              <a:stCxn id="21" idx="3"/>
              <a:endCxn id="24" idx="1"/>
            </p:cNvCxnSpPr>
            <p:nvPr/>
          </p:nvCxnSpPr>
          <p:spPr>
            <a:xfrm>
              <a:off x="4961329" y="1780024"/>
              <a:ext cx="6109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15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2573267" y="2676616"/>
            <a:ext cx="1635167" cy="586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Upload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video file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(3) Upload files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525425" y="1336442"/>
            <a:ext cx="1635167" cy="586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/</a:t>
            </a:r>
            <a:r>
              <a:rPr lang="en-US" altLang="ko-KR" b="1" dirty="0" err="1">
                <a:solidFill>
                  <a:schemeClr val="tx1"/>
                </a:solidFill>
                <a:latin typeface="Muli Light" panose="020B0600000101010101" charset="0"/>
              </a:rPr>
              <a:t>mypage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/upload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C2680C8-DE13-4F61-AF13-C7E5E9A84393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160592" y="1629689"/>
            <a:ext cx="271670" cy="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79D463-8416-40F5-8DD5-82C0121BA264}"/>
              </a:ext>
            </a:extLst>
          </p:cNvPr>
          <p:cNvSpPr/>
          <p:nvPr/>
        </p:nvSpPr>
        <p:spPr>
          <a:xfrm>
            <a:off x="2152697" y="3768018"/>
            <a:ext cx="2460517" cy="741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Create Video obj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&amp;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Store Video file in Server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5F7926-F2D8-4133-9CBE-D81E6A44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786" y="343773"/>
            <a:ext cx="3376420" cy="45613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EF35DC-55DF-499D-854C-B57C7D6A7A02}"/>
              </a:ext>
            </a:extLst>
          </p:cNvPr>
          <p:cNvSpPr/>
          <p:nvPr/>
        </p:nvSpPr>
        <p:spPr>
          <a:xfrm>
            <a:off x="2441663" y="2586444"/>
            <a:ext cx="1882589" cy="761499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F9ED6BB-AA38-47A0-9E09-72D32F824441}"/>
              </a:ext>
            </a:extLst>
          </p:cNvPr>
          <p:cNvCxnSpPr>
            <a:stCxn id="16" idx="2"/>
            <a:endCxn id="11" idx="0"/>
          </p:cNvCxnSpPr>
          <p:nvPr/>
        </p:nvCxnSpPr>
        <p:spPr>
          <a:xfrm flipH="1">
            <a:off x="3382956" y="3347943"/>
            <a:ext cx="2" cy="420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F9ED6BB-AA38-47A0-9E09-72D32F824441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3382957" y="2016707"/>
            <a:ext cx="1" cy="569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2573267" y="1338858"/>
            <a:ext cx="1635167" cy="586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Option review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C97E0C-4F3F-404B-9BBE-169EA488AFBA}"/>
              </a:ext>
            </a:extLst>
          </p:cNvPr>
          <p:cNvSpPr/>
          <p:nvPr/>
        </p:nvSpPr>
        <p:spPr>
          <a:xfrm>
            <a:off x="2432262" y="1247503"/>
            <a:ext cx="1901389" cy="76920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09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2573267" y="2676616"/>
            <a:ext cx="1635167" cy="586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Upload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video file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(3) Upload files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525425" y="1336442"/>
            <a:ext cx="1635167" cy="586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/</a:t>
            </a:r>
            <a:r>
              <a:rPr lang="en-US" altLang="ko-KR" b="1" dirty="0" err="1">
                <a:solidFill>
                  <a:schemeClr val="tx1"/>
                </a:solidFill>
                <a:latin typeface="Muli Light" panose="020B0600000101010101" charset="0"/>
              </a:rPr>
              <a:t>mypage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/upload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C2680C8-DE13-4F61-AF13-C7E5E9A84393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160592" y="1629689"/>
            <a:ext cx="271670" cy="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79D463-8416-40F5-8DD5-82C0121BA264}"/>
              </a:ext>
            </a:extLst>
          </p:cNvPr>
          <p:cNvSpPr/>
          <p:nvPr/>
        </p:nvSpPr>
        <p:spPr>
          <a:xfrm>
            <a:off x="2152697" y="3768018"/>
            <a:ext cx="2460517" cy="741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Create Video obj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&amp;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Store Video file in Server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5F7926-F2D8-4133-9CBE-D81E6A44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786" y="343773"/>
            <a:ext cx="3376420" cy="45613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EF35DC-55DF-499D-854C-B57C7D6A7A02}"/>
              </a:ext>
            </a:extLst>
          </p:cNvPr>
          <p:cNvSpPr/>
          <p:nvPr/>
        </p:nvSpPr>
        <p:spPr>
          <a:xfrm>
            <a:off x="2441663" y="2586444"/>
            <a:ext cx="1882589" cy="761499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F9ED6BB-AA38-47A0-9E09-72D32F824441}"/>
              </a:ext>
            </a:extLst>
          </p:cNvPr>
          <p:cNvCxnSpPr>
            <a:stCxn id="16" idx="2"/>
            <a:endCxn id="11" idx="0"/>
          </p:cNvCxnSpPr>
          <p:nvPr/>
        </p:nvCxnSpPr>
        <p:spPr>
          <a:xfrm flipH="1">
            <a:off x="3382956" y="3347943"/>
            <a:ext cx="2" cy="420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F9ED6BB-AA38-47A0-9E09-72D32F824441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3382957" y="2016707"/>
            <a:ext cx="1" cy="569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2573267" y="1338858"/>
            <a:ext cx="1635167" cy="586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Option review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C97E0C-4F3F-404B-9BBE-169EA488AFBA}"/>
              </a:ext>
            </a:extLst>
          </p:cNvPr>
          <p:cNvSpPr/>
          <p:nvPr/>
        </p:nvSpPr>
        <p:spPr>
          <a:xfrm>
            <a:off x="2432262" y="1247503"/>
            <a:ext cx="1901389" cy="76920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1C97E0C-4F3F-404B-9BBE-169EA488AFBA}"/>
              </a:ext>
            </a:extLst>
          </p:cNvPr>
          <p:cNvSpPr/>
          <p:nvPr/>
        </p:nvSpPr>
        <p:spPr>
          <a:xfrm>
            <a:off x="5397786" y="727166"/>
            <a:ext cx="3376420" cy="194945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2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2573267" y="2676616"/>
            <a:ext cx="1635167" cy="586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Upload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video file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(3) Upload files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525425" y="1336442"/>
            <a:ext cx="1635167" cy="586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/</a:t>
            </a:r>
            <a:r>
              <a:rPr lang="en-US" altLang="ko-KR" b="1" dirty="0" err="1">
                <a:solidFill>
                  <a:schemeClr val="tx1"/>
                </a:solidFill>
                <a:latin typeface="Muli Light" panose="020B0600000101010101" charset="0"/>
              </a:rPr>
              <a:t>mypage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/upload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C2680C8-DE13-4F61-AF13-C7E5E9A84393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160592" y="1629689"/>
            <a:ext cx="271670" cy="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79D463-8416-40F5-8DD5-82C0121BA264}"/>
              </a:ext>
            </a:extLst>
          </p:cNvPr>
          <p:cNvSpPr/>
          <p:nvPr/>
        </p:nvSpPr>
        <p:spPr>
          <a:xfrm>
            <a:off x="2152697" y="3768018"/>
            <a:ext cx="2460517" cy="741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Create Video obj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&amp;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Store Video file in Server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5F7926-F2D8-4133-9CBE-D81E6A44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786" y="343773"/>
            <a:ext cx="3376420" cy="45613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EF35DC-55DF-499D-854C-B57C7D6A7A02}"/>
              </a:ext>
            </a:extLst>
          </p:cNvPr>
          <p:cNvSpPr/>
          <p:nvPr/>
        </p:nvSpPr>
        <p:spPr>
          <a:xfrm>
            <a:off x="2441663" y="2586444"/>
            <a:ext cx="1882589" cy="761499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F9ED6BB-AA38-47A0-9E09-72D32F824441}"/>
              </a:ext>
            </a:extLst>
          </p:cNvPr>
          <p:cNvCxnSpPr>
            <a:stCxn id="16" idx="2"/>
            <a:endCxn id="11" idx="0"/>
          </p:cNvCxnSpPr>
          <p:nvPr/>
        </p:nvCxnSpPr>
        <p:spPr>
          <a:xfrm flipH="1">
            <a:off x="3382956" y="3347943"/>
            <a:ext cx="2" cy="420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F9ED6BB-AA38-47A0-9E09-72D32F824441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3382957" y="2016707"/>
            <a:ext cx="1" cy="569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">
            <a:extLst>
              <a:ext uri="{FF2B5EF4-FFF2-40B4-BE49-F238E27FC236}">
                <a16:creationId xmlns:a16="http://schemas.microsoft.com/office/drawing/2014/main" id="{6BB3164B-072E-4DEC-A137-D0939BBC447D}"/>
              </a:ext>
            </a:extLst>
          </p:cNvPr>
          <p:cNvSpPr/>
          <p:nvPr/>
        </p:nvSpPr>
        <p:spPr>
          <a:xfrm>
            <a:off x="2573267" y="1338858"/>
            <a:ext cx="1635167" cy="586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Option review</a:t>
            </a:r>
            <a:endParaRPr lang="ko-KR" altLang="en-US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C97E0C-4F3F-404B-9BBE-169EA488AFBA}"/>
              </a:ext>
            </a:extLst>
          </p:cNvPr>
          <p:cNvSpPr/>
          <p:nvPr/>
        </p:nvSpPr>
        <p:spPr>
          <a:xfrm>
            <a:off x="2432262" y="1247503"/>
            <a:ext cx="1901389" cy="76920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EF35DC-55DF-499D-854C-B57C7D6A7A02}"/>
              </a:ext>
            </a:extLst>
          </p:cNvPr>
          <p:cNvSpPr/>
          <p:nvPr/>
        </p:nvSpPr>
        <p:spPr>
          <a:xfrm>
            <a:off x="5397786" y="2704250"/>
            <a:ext cx="3328203" cy="2200853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26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61284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(4) </a:t>
            </a:r>
            <a:r>
              <a:rPr lang="en-US" sz="4800" dirty="0">
                <a:solidFill>
                  <a:srgbClr val="305178"/>
                </a:solidFill>
                <a:latin typeface="Poppins" panose="020B0604020202020204" charset="0"/>
                <a:cs typeface="Poppins" panose="020B0604020202020204" charset="0"/>
              </a:rPr>
              <a:t>Check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them in DB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A6F089-9A4C-473E-BE1D-07DA35B10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9" y="1236402"/>
            <a:ext cx="3005482" cy="36041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7785" y="1262528"/>
            <a:ext cx="39693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oppins" panose="020B0604020202020204" charset="0"/>
                <a:cs typeface="Poppins" panose="020B0604020202020204" charset="0"/>
              </a:rPr>
              <a:t>DB Browser for SQLite</a:t>
            </a:r>
          </a:p>
          <a:p>
            <a:endParaRPr lang="en-US" altLang="ko-KR" sz="2800" dirty="0">
              <a:latin typeface="Poppins" panose="020B0604020202020204" charset="0"/>
              <a:cs typeface="Poppins" panose="020B0604020202020204" charset="0"/>
            </a:endParaRPr>
          </a:p>
          <a:p>
            <a:endParaRPr lang="en-US" altLang="ko-KR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Poppins" panose="020B0604020202020204" charset="0"/>
                <a:cs typeface="Poppins" panose="020B0604020202020204" charset="0"/>
              </a:rPr>
              <a:t>Official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Poppins" panose="020B0604020202020204" charset="0"/>
                <a:cs typeface="Poppins" panose="020B0604020202020204" charset="0"/>
              </a:rPr>
              <a:t>Check tables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Poppins" panose="020B0604020202020204" charset="0"/>
                <a:cs typeface="Poppins" panose="020B0604020202020204" charset="0"/>
              </a:rPr>
              <a:t>Check table columns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Poppins" panose="020B0604020202020204" charset="0"/>
                <a:cs typeface="Poppins" panose="020B0604020202020204" charset="0"/>
              </a:rPr>
              <a:t>Check records in the table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481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566581" y="2143050"/>
            <a:ext cx="601083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715761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870177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Frame resizing, Web UI, Designing highlight algorithm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6C1FF06-1C43-4FF2-9BDD-183A6DBDAFFC}"/>
              </a:ext>
            </a:extLst>
          </p:cNvPr>
          <p:cNvSpPr/>
          <p:nvPr/>
        </p:nvSpPr>
        <p:spPr>
          <a:xfrm>
            <a:off x="2648928" y="1679632"/>
            <a:ext cx="3408972" cy="285875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E2B8E3EF-51FD-41ED-A25A-FDA9EE22D92D}"/>
              </a:ext>
            </a:extLst>
          </p:cNvPr>
          <p:cNvSpPr txBox="1">
            <a:spLocks/>
          </p:cNvSpPr>
          <p:nvPr/>
        </p:nvSpPr>
        <p:spPr>
          <a:xfrm>
            <a:off x="3710231" y="3903768"/>
            <a:ext cx="1528588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D929E-CCCB-468B-9DA9-EDB6A4792F2B}"/>
              </a:ext>
            </a:extLst>
          </p:cNvPr>
          <p:cNvSpPr/>
          <p:nvPr/>
        </p:nvSpPr>
        <p:spPr>
          <a:xfrm>
            <a:off x="3033454" y="2114117"/>
            <a:ext cx="2597029" cy="17069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uli Light" panose="020B0600000101010101" charset="0"/>
              </a:rPr>
              <a:t>Black box</a:t>
            </a:r>
            <a:endParaRPr lang="ko-KR" altLang="en-US" sz="2800" b="1" dirty="0">
              <a:latin typeface="Muli Light" panose="020B0600000101010101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FAAEFC0-AF40-4BE7-89D4-F6E18316BF66}"/>
              </a:ext>
            </a:extLst>
          </p:cNvPr>
          <p:cNvSpPr/>
          <p:nvPr/>
        </p:nvSpPr>
        <p:spPr>
          <a:xfrm>
            <a:off x="2180685" y="2763371"/>
            <a:ext cx="1130829" cy="44375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90DFFE0-E760-460A-BF0E-2E922C225175}"/>
              </a:ext>
            </a:extLst>
          </p:cNvPr>
          <p:cNvSpPr/>
          <p:nvPr/>
        </p:nvSpPr>
        <p:spPr>
          <a:xfrm>
            <a:off x="5458348" y="2745701"/>
            <a:ext cx="1130829" cy="44375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EC4BBE-1CD7-44D4-801F-524579F7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9" y="1573569"/>
            <a:ext cx="863710" cy="8637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740DD2-9A35-4E64-AAD6-90FE9A8F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90" y="2323391"/>
            <a:ext cx="1288371" cy="12883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AC77EB-71B2-4627-9DD1-9C2963A1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876" y="2397201"/>
            <a:ext cx="1288371" cy="1288371"/>
          </a:xfrm>
          <a:prstGeom prst="rect">
            <a:avLst/>
          </a:prstGeom>
          <a:solidFill>
            <a:srgbClr val="FFFFCC"/>
          </a:solidFill>
        </p:spPr>
      </p:pic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FE440352-4034-4EB2-B173-0D0F030775A1}"/>
              </a:ext>
            </a:extLst>
          </p:cNvPr>
          <p:cNvSpPr txBox="1">
            <a:spLocks/>
          </p:cNvSpPr>
          <p:nvPr/>
        </p:nvSpPr>
        <p:spPr>
          <a:xfrm>
            <a:off x="2268091" y="1109485"/>
            <a:ext cx="4493838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we are going to do </a:t>
            </a:r>
          </a:p>
        </p:txBody>
      </p:sp>
    </p:spTree>
    <p:extLst>
      <p:ext uri="{BB962C8B-B14F-4D97-AF65-F5344CB8AC3E}">
        <p14:creationId xmlns:p14="http://schemas.microsoft.com/office/powerpoint/2010/main" val="221204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6C1FF06-1C43-4FF2-9BDD-183A6DBDAFFC}"/>
              </a:ext>
            </a:extLst>
          </p:cNvPr>
          <p:cNvSpPr/>
          <p:nvPr/>
        </p:nvSpPr>
        <p:spPr>
          <a:xfrm>
            <a:off x="282246" y="1511543"/>
            <a:ext cx="3408972" cy="24553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D929E-CCCB-468B-9DA9-EDB6A4792F2B}"/>
              </a:ext>
            </a:extLst>
          </p:cNvPr>
          <p:cNvSpPr/>
          <p:nvPr/>
        </p:nvSpPr>
        <p:spPr>
          <a:xfrm>
            <a:off x="666772" y="1946028"/>
            <a:ext cx="2597029" cy="17069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uli Light" panose="020B0600000101010101" charset="0"/>
              </a:rPr>
              <a:t>Black box</a:t>
            </a:r>
            <a:endParaRPr lang="ko-KR" altLang="en-US" sz="2800" b="1" dirty="0">
              <a:latin typeface="Muli Light" panose="020B0600000101010101" charset="0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6D40336-4E40-432B-A1C1-6E6A89BD7B1B}"/>
              </a:ext>
            </a:extLst>
          </p:cNvPr>
          <p:cNvSpPr txBox="1">
            <a:spLocks/>
          </p:cNvSpPr>
          <p:nvPr/>
        </p:nvSpPr>
        <p:spPr>
          <a:xfrm>
            <a:off x="3922079" y="1011399"/>
            <a:ext cx="4346710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(1) Crop Video (Ongoing)</a:t>
            </a:r>
          </a:p>
        </p:txBody>
      </p:sp>
      <p:pic>
        <p:nvPicPr>
          <p:cNvPr id="2050" name="Picture 2" descr="opencv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44" y="1707967"/>
            <a:ext cx="1772426" cy="21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136405" y="4157560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Resized.mp4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0" idx="2"/>
            <a:endCxn id="11" idx="0"/>
          </p:cNvCxnSpPr>
          <p:nvPr/>
        </p:nvCxnSpPr>
        <p:spPr>
          <a:xfrm flipH="1">
            <a:off x="1965286" y="3652945"/>
            <a:ext cx="1" cy="504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6" idx="2"/>
            <a:endCxn id="10" idx="0"/>
          </p:cNvCxnSpPr>
          <p:nvPr/>
        </p:nvCxnSpPr>
        <p:spPr>
          <a:xfrm>
            <a:off x="1965286" y="1419261"/>
            <a:ext cx="1" cy="526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136405" y="1011399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Original.mp4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68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6C1FF06-1C43-4FF2-9BDD-183A6DBDAFFC}"/>
              </a:ext>
            </a:extLst>
          </p:cNvPr>
          <p:cNvSpPr/>
          <p:nvPr/>
        </p:nvSpPr>
        <p:spPr>
          <a:xfrm>
            <a:off x="282246" y="1511543"/>
            <a:ext cx="3408972" cy="24553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D929E-CCCB-468B-9DA9-EDB6A4792F2B}"/>
              </a:ext>
            </a:extLst>
          </p:cNvPr>
          <p:cNvSpPr/>
          <p:nvPr/>
        </p:nvSpPr>
        <p:spPr>
          <a:xfrm>
            <a:off x="666772" y="1946028"/>
            <a:ext cx="2597029" cy="17069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uli Light" panose="020B0600000101010101" charset="0"/>
              </a:rPr>
              <a:t>Black box</a:t>
            </a:r>
            <a:endParaRPr lang="ko-KR" altLang="en-US" sz="2800" b="1" dirty="0">
              <a:latin typeface="Muli Light" panose="020B0600000101010101" charset="0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6D40336-4E40-432B-A1C1-6E6A89BD7B1B}"/>
              </a:ext>
            </a:extLst>
          </p:cNvPr>
          <p:cNvSpPr txBox="1">
            <a:spLocks/>
          </p:cNvSpPr>
          <p:nvPr/>
        </p:nvSpPr>
        <p:spPr>
          <a:xfrm>
            <a:off x="3922079" y="1011399"/>
            <a:ext cx="3917556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(2) Face recognition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48723C-CC1A-4C56-B593-D72039B90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89" y="364878"/>
            <a:ext cx="1600200" cy="1581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0C7448-4A8E-439A-8BDF-078AC105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792" y="1946028"/>
            <a:ext cx="5154897" cy="3025588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12" idx="2"/>
          </p:cNvCxnSpPr>
          <p:nvPr/>
        </p:nvCxnSpPr>
        <p:spPr>
          <a:xfrm>
            <a:off x="1965286" y="1419261"/>
            <a:ext cx="1" cy="526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136405" y="1011399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Resized.mp4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36405" y="4157560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Emotion Vectors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1965286" y="3652945"/>
            <a:ext cx="1" cy="504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424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6C1FF06-1C43-4FF2-9BDD-183A6DBDAFFC}"/>
              </a:ext>
            </a:extLst>
          </p:cNvPr>
          <p:cNvSpPr/>
          <p:nvPr/>
        </p:nvSpPr>
        <p:spPr>
          <a:xfrm>
            <a:off x="282246" y="1511543"/>
            <a:ext cx="3408972" cy="24553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D929E-CCCB-468B-9DA9-EDB6A4792F2B}"/>
              </a:ext>
            </a:extLst>
          </p:cNvPr>
          <p:cNvSpPr/>
          <p:nvPr/>
        </p:nvSpPr>
        <p:spPr>
          <a:xfrm>
            <a:off x="666772" y="1946028"/>
            <a:ext cx="2597029" cy="17069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uli Light" panose="020B0600000101010101" charset="0"/>
              </a:rPr>
              <a:t>Black box</a:t>
            </a:r>
            <a:endParaRPr lang="ko-KR" altLang="en-US" sz="2800" b="1" dirty="0">
              <a:latin typeface="Muli Light" panose="020B0600000101010101" charset="0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6D40336-4E40-432B-A1C1-6E6A89BD7B1B}"/>
              </a:ext>
            </a:extLst>
          </p:cNvPr>
          <p:cNvSpPr txBox="1">
            <a:spLocks/>
          </p:cNvSpPr>
          <p:nvPr/>
        </p:nvSpPr>
        <p:spPr>
          <a:xfrm>
            <a:off x="3922079" y="1011399"/>
            <a:ext cx="3917556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(3) Speech recognition</a:t>
            </a:r>
          </a:p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     - Extract mp3 file</a:t>
            </a: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056" y="1946028"/>
            <a:ext cx="2225174" cy="296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화살표 연결선 10"/>
          <p:cNvCxnSpPr>
            <a:stCxn id="12" idx="2"/>
          </p:cNvCxnSpPr>
          <p:nvPr/>
        </p:nvCxnSpPr>
        <p:spPr>
          <a:xfrm>
            <a:off x="1965286" y="1419261"/>
            <a:ext cx="1" cy="526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136405" y="1011399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Original.mp4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36405" y="4157560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Original.mp3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1965286" y="3652945"/>
            <a:ext cx="1" cy="504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30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6C1FF06-1C43-4FF2-9BDD-183A6DBDAFFC}"/>
              </a:ext>
            </a:extLst>
          </p:cNvPr>
          <p:cNvSpPr/>
          <p:nvPr/>
        </p:nvSpPr>
        <p:spPr>
          <a:xfrm>
            <a:off x="282246" y="1511543"/>
            <a:ext cx="3408972" cy="24553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D929E-CCCB-468B-9DA9-EDB6A4792F2B}"/>
              </a:ext>
            </a:extLst>
          </p:cNvPr>
          <p:cNvSpPr/>
          <p:nvPr/>
        </p:nvSpPr>
        <p:spPr>
          <a:xfrm>
            <a:off x="666772" y="1946028"/>
            <a:ext cx="2597029" cy="17069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uli Light" panose="020B0600000101010101" charset="0"/>
              </a:rPr>
              <a:t>Black box</a:t>
            </a:r>
            <a:endParaRPr lang="ko-KR" altLang="en-US" sz="2800" b="1" dirty="0">
              <a:latin typeface="Muli Light" panose="020B0600000101010101" charset="0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6D40336-4E40-432B-A1C1-6E6A89BD7B1B}"/>
              </a:ext>
            </a:extLst>
          </p:cNvPr>
          <p:cNvSpPr txBox="1">
            <a:spLocks/>
          </p:cNvSpPr>
          <p:nvPr/>
        </p:nvSpPr>
        <p:spPr>
          <a:xfrm>
            <a:off x="3922079" y="1011399"/>
            <a:ext cx="3917556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(3) Speech recognition</a:t>
            </a:r>
          </a:p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      - </a:t>
            </a:r>
            <a:r>
              <a:rPr lang="en-US" altLang="ko-KR" sz="2800" dirty="0" err="1">
                <a:latin typeface="Muli Light" panose="020B0600000101010101" charset="0"/>
                <a:cs typeface="Arial" panose="020B0604020202020204" pitchFamily="34" charset="0"/>
              </a:rPr>
              <a:t>MovieSlice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043FF0-8EEA-441A-B45F-D27BB94E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71" y="1946028"/>
            <a:ext cx="4255670" cy="2620558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11" idx="2"/>
          </p:cNvCxnSpPr>
          <p:nvPr/>
        </p:nvCxnSpPr>
        <p:spPr>
          <a:xfrm>
            <a:off x="1965286" y="1419261"/>
            <a:ext cx="1" cy="526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136405" y="1011399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Sliced.mp3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36405" y="4157560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Smoothed.mp3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endCxn id="12" idx="0"/>
          </p:cNvCxnSpPr>
          <p:nvPr/>
        </p:nvCxnSpPr>
        <p:spPr>
          <a:xfrm flipH="1">
            <a:off x="1965286" y="3652945"/>
            <a:ext cx="1" cy="504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453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6C1FF06-1C43-4FF2-9BDD-183A6DBDAFFC}"/>
              </a:ext>
            </a:extLst>
          </p:cNvPr>
          <p:cNvSpPr/>
          <p:nvPr/>
        </p:nvSpPr>
        <p:spPr>
          <a:xfrm>
            <a:off x="282246" y="1511543"/>
            <a:ext cx="3408972" cy="24553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D929E-CCCB-468B-9DA9-EDB6A4792F2B}"/>
              </a:ext>
            </a:extLst>
          </p:cNvPr>
          <p:cNvSpPr/>
          <p:nvPr/>
        </p:nvSpPr>
        <p:spPr>
          <a:xfrm>
            <a:off x="666772" y="1946028"/>
            <a:ext cx="2597029" cy="17069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uli Light" panose="020B0600000101010101" charset="0"/>
              </a:rPr>
              <a:t>Black box</a:t>
            </a:r>
            <a:endParaRPr lang="ko-KR" altLang="en-US" sz="2800" b="1" dirty="0">
              <a:latin typeface="Muli Light" panose="020B0600000101010101" charset="0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6D40336-4E40-432B-A1C1-6E6A89BD7B1B}"/>
              </a:ext>
            </a:extLst>
          </p:cNvPr>
          <p:cNvSpPr txBox="1">
            <a:spLocks/>
          </p:cNvSpPr>
          <p:nvPr/>
        </p:nvSpPr>
        <p:spPr>
          <a:xfrm>
            <a:off x="3922079" y="1011399"/>
            <a:ext cx="3917556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(4) Chat analyze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697" y="1564171"/>
            <a:ext cx="4011492" cy="351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화살표 연결선 19"/>
          <p:cNvCxnSpPr>
            <a:stCxn id="21" idx="2"/>
          </p:cNvCxnSpPr>
          <p:nvPr/>
        </p:nvCxnSpPr>
        <p:spPr>
          <a:xfrm>
            <a:off x="1965286" y="1419261"/>
            <a:ext cx="1" cy="526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1136405" y="1011399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Chatlog.txt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36405" y="4157560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Emotion Vectors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endCxn id="22" idx="0"/>
          </p:cNvCxnSpPr>
          <p:nvPr/>
        </p:nvCxnSpPr>
        <p:spPr>
          <a:xfrm flipH="1">
            <a:off x="1965286" y="3652945"/>
            <a:ext cx="1" cy="504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671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6C1FF06-1C43-4FF2-9BDD-183A6DBDAFFC}"/>
              </a:ext>
            </a:extLst>
          </p:cNvPr>
          <p:cNvSpPr/>
          <p:nvPr/>
        </p:nvSpPr>
        <p:spPr>
          <a:xfrm>
            <a:off x="282246" y="1511543"/>
            <a:ext cx="3408972" cy="245533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D929E-CCCB-468B-9DA9-EDB6A4792F2B}"/>
              </a:ext>
            </a:extLst>
          </p:cNvPr>
          <p:cNvSpPr/>
          <p:nvPr/>
        </p:nvSpPr>
        <p:spPr>
          <a:xfrm>
            <a:off x="666772" y="1946028"/>
            <a:ext cx="2597029" cy="17069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uli Light" panose="020B0600000101010101" charset="0"/>
              </a:rPr>
              <a:t>Black box</a:t>
            </a:r>
            <a:endParaRPr lang="ko-KR" altLang="en-US" sz="2800" b="1" dirty="0">
              <a:latin typeface="Muli Light" panose="020B0600000101010101" charset="0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6D40336-4E40-432B-A1C1-6E6A89BD7B1B}"/>
              </a:ext>
            </a:extLst>
          </p:cNvPr>
          <p:cNvSpPr txBox="1">
            <a:spLocks/>
          </p:cNvSpPr>
          <p:nvPr/>
        </p:nvSpPr>
        <p:spPr>
          <a:xfrm>
            <a:off x="3922079" y="1011399"/>
            <a:ext cx="3917556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(4) Chat analyze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171" y="1579105"/>
            <a:ext cx="3827297" cy="3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화살표 연결선 15"/>
          <p:cNvCxnSpPr>
            <a:stCxn id="18" idx="2"/>
          </p:cNvCxnSpPr>
          <p:nvPr/>
        </p:nvCxnSpPr>
        <p:spPr>
          <a:xfrm>
            <a:off x="1965286" y="1419261"/>
            <a:ext cx="1" cy="526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1136405" y="1011399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Chatlog.txt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36405" y="4157560"/>
            <a:ext cx="1657762" cy="4078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Emotion Vectors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endCxn id="19" idx="0"/>
          </p:cNvCxnSpPr>
          <p:nvPr/>
        </p:nvCxnSpPr>
        <p:spPr>
          <a:xfrm flipH="1">
            <a:off x="1965286" y="3652945"/>
            <a:ext cx="1" cy="504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484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6D40336-4E40-432B-A1C1-6E6A89BD7B1B}"/>
              </a:ext>
            </a:extLst>
          </p:cNvPr>
          <p:cNvSpPr txBox="1">
            <a:spLocks/>
          </p:cNvSpPr>
          <p:nvPr/>
        </p:nvSpPr>
        <p:spPr>
          <a:xfrm>
            <a:off x="3922079" y="1011399"/>
            <a:ext cx="3917556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(5) Upload File Format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5F7926-F2D8-4133-9CBE-D81E6A44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00" y="1011399"/>
            <a:ext cx="2908407" cy="39290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22079" y="1758916"/>
            <a:ext cx="50481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oppins" panose="020B0604020202020204" charset="0"/>
                <a:cs typeface="Poppins" panose="020B0604020202020204" charset="0"/>
              </a:rPr>
              <a:t>Only One Video Format</a:t>
            </a:r>
          </a:p>
          <a:p>
            <a:endParaRPr lang="en-US" altLang="ko-KR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Poppins" panose="020B0604020202020204" charset="0"/>
                <a:cs typeface="Poppins" panose="020B0604020202020204" charset="0"/>
              </a:rPr>
              <a:t>We can download video of our own in Twitch.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Poppins" panose="020B0604020202020204" charset="0"/>
                <a:cs typeface="Poppins" panose="020B0604020202020204" charset="0"/>
              </a:rPr>
              <a:t>It’s .mp4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Poppins" panose="020B0604020202020204" charset="0"/>
                <a:cs typeface="Poppins" panose="020B0604020202020204" charset="0"/>
              </a:rPr>
              <a:t>We assume that streamer will download it.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Poppins" panose="020B0604020202020204" charset="0"/>
              <a:cs typeface="Poppi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Poppins" panose="020B0604020202020204" charset="0"/>
                <a:cs typeface="Poppins" panose="020B0604020202020204" charset="0"/>
              </a:rPr>
              <a:t>Only mp4 is allowed.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EF35DC-55DF-499D-854C-B57C7D6A7A02}"/>
              </a:ext>
            </a:extLst>
          </p:cNvPr>
          <p:cNvSpPr/>
          <p:nvPr/>
        </p:nvSpPr>
        <p:spPr>
          <a:xfrm>
            <a:off x="605500" y="3024291"/>
            <a:ext cx="2908407" cy="1848156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13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256569"/>
              </p:ext>
            </p:extLst>
          </p:nvPr>
        </p:nvGraphicFramePr>
        <p:xfrm>
          <a:off x="676834" y="1104525"/>
          <a:ext cx="7485529" cy="3759470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</a:t>
                      </a:r>
                      <a:r>
                        <a:rPr lang="en-US" altLang="ko-KR" b="1" baseline="30000" dirty="0"/>
                        <a:t>th</a:t>
                      </a:r>
                      <a:r>
                        <a:rPr lang="en-US" altLang="ko-KR" b="1" dirty="0"/>
                        <a:t> 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Highlight video analyze algorithm development,</a:t>
                      </a:r>
                      <a:r>
                        <a:rPr lang="en-US" altLang="ko-KR" b="1" baseline="0" dirty="0"/>
                        <a:t> </a:t>
                      </a:r>
                    </a:p>
                    <a:p>
                      <a:pPr algn="ctr" latinLnBrk="1"/>
                      <a:r>
                        <a:rPr lang="en-US" altLang="ko-KR" b="1" baseline="0" dirty="0"/>
                        <a:t>Linking database to system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Highlight video analyze algorithm development,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Linking database to system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Highlight video analyze algorithm development</a:t>
                      </a:r>
                      <a:r>
                        <a:rPr lang="en-US" altLang="ko-KR" baseline="0" dirty="0"/>
                        <a:t> and link to system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Linking database to system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</a:t>
                      </a:r>
                      <a:r>
                        <a:rPr lang="en-US" altLang="ko-KR" baseline="0" dirty="0"/>
                        <a:t> History</a:t>
                      </a:r>
                      <a:r>
                        <a:rPr lang="en-US" altLang="ko-KR" dirty="0"/>
                        <a:t>, Server test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demo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170982" y="1002631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0D540-7544-4195-8F0A-D318E3AF5F1B}"/>
              </a:ext>
            </a:extLst>
          </p:cNvPr>
          <p:cNvSpPr txBox="1"/>
          <p:nvPr/>
        </p:nvSpPr>
        <p:spPr>
          <a:xfrm>
            <a:off x="161364" y="226397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D4914E-1884-4FB4-9B04-0192BFD9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99" y="3799093"/>
            <a:ext cx="7791450" cy="790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59B55-00DA-45D1-8038-D732B1121956}"/>
              </a:ext>
            </a:extLst>
          </p:cNvPr>
          <p:cNvSpPr txBox="1"/>
          <p:nvPr/>
        </p:nvSpPr>
        <p:spPr>
          <a:xfrm>
            <a:off x="170982" y="34913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BCFB65-DE9A-49D8-ACA5-A433FC964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22" y="2671319"/>
            <a:ext cx="7875612" cy="7517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11440C-30C2-407D-BE9A-CDDE84633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77" y="1365121"/>
            <a:ext cx="8150357" cy="74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62848" y="1099886"/>
            <a:ext cx="5628870" cy="33847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Project overview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Features &amp; Roles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Demo scenario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Demonstration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710231" y="3903768"/>
            <a:ext cx="1528588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Project overview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36FC29-DC7B-46AB-8904-8D7166BFA5CB}"/>
              </a:ext>
            </a:extLst>
          </p:cNvPr>
          <p:cNvSpPr/>
          <p:nvPr/>
        </p:nvSpPr>
        <p:spPr>
          <a:xfrm>
            <a:off x="3033454" y="2114117"/>
            <a:ext cx="2597029" cy="17069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uli Light" panose="020B0600000101010101" charset="0"/>
              </a:rPr>
              <a:t>Black box</a:t>
            </a:r>
            <a:endParaRPr lang="ko-KR" altLang="en-US" sz="2800" b="1" dirty="0">
              <a:latin typeface="Muli Light" panose="020B0600000101010101" charset="0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A946F63-42FD-4658-BDF5-D6F211ACE495}"/>
              </a:ext>
            </a:extLst>
          </p:cNvPr>
          <p:cNvSpPr/>
          <p:nvPr/>
        </p:nvSpPr>
        <p:spPr>
          <a:xfrm>
            <a:off x="2180685" y="2763371"/>
            <a:ext cx="1130829" cy="44375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9CDD947-7E6B-41B6-908D-6A15D87FB03A}"/>
              </a:ext>
            </a:extLst>
          </p:cNvPr>
          <p:cNvSpPr/>
          <p:nvPr/>
        </p:nvSpPr>
        <p:spPr>
          <a:xfrm>
            <a:off x="5458348" y="2745701"/>
            <a:ext cx="1130829" cy="44375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594337-AD27-4BB2-966C-C27FDD6D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9" y="1573569"/>
            <a:ext cx="863710" cy="8637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8D180E-9477-41BB-971A-6A317F47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90" y="2323391"/>
            <a:ext cx="1288371" cy="12883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6801CB-F532-4967-8DBD-47AC479DF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876" y="2397201"/>
            <a:ext cx="1288371" cy="1288371"/>
          </a:xfrm>
          <a:prstGeom prst="rect">
            <a:avLst/>
          </a:prstGeom>
          <a:solidFill>
            <a:srgbClr val="FFFFCC"/>
          </a:solidFill>
        </p:spPr>
      </p:pic>
    </p:spTree>
    <p:extLst>
      <p:ext uri="{BB962C8B-B14F-4D97-AF65-F5344CB8AC3E}">
        <p14:creationId xmlns:p14="http://schemas.microsoft.com/office/powerpoint/2010/main" val="26520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9527C85-098F-4880-A28A-9779AFF9F4B6}"/>
              </a:ext>
            </a:extLst>
          </p:cNvPr>
          <p:cNvSpPr/>
          <p:nvPr/>
        </p:nvSpPr>
        <p:spPr>
          <a:xfrm>
            <a:off x="5859446" y="2130322"/>
            <a:ext cx="2895488" cy="17842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BBC6E3-463E-49AC-8875-B4F4372062D4}"/>
              </a:ext>
            </a:extLst>
          </p:cNvPr>
          <p:cNvSpPr/>
          <p:nvPr/>
        </p:nvSpPr>
        <p:spPr>
          <a:xfrm>
            <a:off x="41699" y="2130322"/>
            <a:ext cx="2895488" cy="178423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710231" y="3903768"/>
            <a:ext cx="1528588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Project overview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36FC29-DC7B-46AB-8904-8D7166BFA5CB}"/>
              </a:ext>
            </a:extLst>
          </p:cNvPr>
          <p:cNvSpPr/>
          <p:nvPr/>
        </p:nvSpPr>
        <p:spPr>
          <a:xfrm>
            <a:off x="3033454" y="2114117"/>
            <a:ext cx="2597029" cy="17069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Muli Light" panose="020B0600000101010101" charset="0"/>
              </a:rPr>
              <a:t>Black box</a:t>
            </a:r>
            <a:endParaRPr lang="ko-KR" altLang="en-US" sz="2800" b="1" dirty="0">
              <a:latin typeface="Muli Light" panose="020B0600000101010101" charset="0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A946F63-42FD-4658-BDF5-D6F211ACE495}"/>
              </a:ext>
            </a:extLst>
          </p:cNvPr>
          <p:cNvSpPr/>
          <p:nvPr/>
        </p:nvSpPr>
        <p:spPr>
          <a:xfrm>
            <a:off x="2180685" y="2763371"/>
            <a:ext cx="1130829" cy="44375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9CDD947-7E6B-41B6-908D-6A15D87FB03A}"/>
              </a:ext>
            </a:extLst>
          </p:cNvPr>
          <p:cNvSpPr/>
          <p:nvPr/>
        </p:nvSpPr>
        <p:spPr>
          <a:xfrm>
            <a:off x="5458348" y="2745701"/>
            <a:ext cx="1130829" cy="443753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594337-AD27-4BB2-966C-C27FDD6D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9" y="1573569"/>
            <a:ext cx="863710" cy="8637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8D180E-9477-41BB-971A-6A317F47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90" y="2323391"/>
            <a:ext cx="1288371" cy="12883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6801CB-F532-4967-8DBD-47AC479DF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876" y="2397201"/>
            <a:ext cx="1288371" cy="1288371"/>
          </a:xfrm>
          <a:prstGeom prst="rect">
            <a:avLst/>
          </a:prstGeom>
          <a:solidFill>
            <a:srgbClr val="FFFFCC"/>
          </a:solidFill>
        </p:spPr>
      </p:pic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6676C01-EF27-452D-9409-D6DEFD4AC4A8}"/>
              </a:ext>
            </a:extLst>
          </p:cNvPr>
          <p:cNvSpPr txBox="1">
            <a:spLocks/>
          </p:cNvSpPr>
          <p:nvPr/>
        </p:nvSpPr>
        <p:spPr>
          <a:xfrm>
            <a:off x="2180685" y="1239017"/>
            <a:ext cx="4493838" cy="5001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12608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Features &amp; Roles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669C72-C36F-4327-BB31-04DDD93A222E}"/>
              </a:ext>
            </a:extLst>
          </p:cNvPr>
          <p:cNvGrpSpPr/>
          <p:nvPr/>
        </p:nvGrpSpPr>
        <p:grpSpPr>
          <a:xfrm>
            <a:off x="592418" y="1410172"/>
            <a:ext cx="7959164" cy="3214278"/>
            <a:chOff x="430414" y="1320419"/>
            <a:chExt cx="7959164" cy="3214278"/>
          </a:xfrm>
        </p:grpSpPr>
        <p:pic>
          <p:nvPicPr>
            <p:cNvPr id="5" name="그림 4" descr="장치이(가) 표시된 사진&#10;&#10;자동 생성된 설명">
              <a:extLst>
                <a:ext uri="{FF2B5EF4-FFF2-40B4-BE49-F238E27FC236}">
                  <a16:creationId xmlns:a16="http://schemas.microsoft.com/office/drawing/2014/main" id="{0EA4984B-137B-4FF0-A8F7-9CC71EF04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414" y="1320419"/>
              <a:ext cx="7959164" cy="321427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5931551-050F-459A-9C07-20C203A9DE44}"/>
                </a:ext>
              </a:extLst>
            </p:cNvPr>
            <p:cNvSpPr/>
            <p:nvPr/>
          </p:nvSpPr>
          <p:spPr>
            <a:xfrm>
              <a:off x="754422" y="2259106"/>
              <a:ext cx="785266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Client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576EF7-9C80-405C-AA8F-D3E22D17FAFF}"/>
                </a:ext>
              </a:extLst>
            </p:cNvPr>
            <p:cNvSpPr/>
            <p:nvPr/>
          </p:nvSpPr>
          <p:spPr>
            <a:xfrm>
              <a:off x="2023782" y="2571750"/>
              <a:ext cx="1062317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Request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0D19CF-79E0-40EE-BF5B-C9241A45AFF1}"/>
                </a:ext>
              </a:extLst>
            </p:cNvPr>
            <p:cNvSpPr/>
            <p:nvPr/>
          </p:nvSpPr>
          <p:spPr>
            <a:xfrm>
              <a:off x="2023782" y="3296447"/>
              <a:ext cx="1149724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Response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887EB4-E589-4FF3-908C-933E49D87649}"/>
                </a:ext>
              </a:extLst>
            </p:cNvPr>
            <p:cNvSpPr/>
            <p:nvPr/>
          </p:nvSpPr>
          <p:spPr>
            <a:xfrm>
              <a:off x="5181599" y="1320419"/>
              <a:ext cx="1149724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Server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</p:grp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BAFF925D-E09B-4C1D-AD09-4D94BF264650}"/>
              </a:ext>
            </a:extLst>
          </p:cNvPr>
          <p:cNvSpPr txBox="1">
            <a:spLocks/>
          </p:cNvSpPr>
          <p:nvPr/>
        </p:nvSpPr>
        <p:spPr>
          <a:xfrm>
            <a:off x="492618" y="839409"/>
            <a:ext cx="2792730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Jisu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 An</a:t>
            </a:r>
          </a:p>
          <a:p>
            <a:pPr marL="514350" indent="-514350">
              <a:buAutoNum type="arabicPeriod"/>
            </a:pP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Hyunjae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 Lee</a:t>
            </a:r>
          </a:p>
          <a:p>
            <a:pPr marL="514350" indent="-514350">
              <a:buAutoNum type="arabicPeriod"/>
            </a:pP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Jinwoo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 Jeon</a:t>
            </a:r>
          </a:p>
        </p:txBody>
      </p:sp>
    </p:spTree>
    <p:extLst>
      <p:ext uri="{BB962C8B-B14F-4D97-AF65-F5344CB8AC3E}">
        <p14:creationId xmlns:p14="http://schemas.microsoft.com/office/powerpoint/2010/main" val="121172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185BAB8-A7F1-49FA-B68F-026F5FA864C1}"/>
              </a:ext>
            </a:extLst>
          </p:cNvPr>
          <p:cNvSpPr/>
          <p:nvPr/>
        </p:nvSpPr>
        <p:spPr>
          <a:xfrm>
            <a:off x="1586754" y="2301791"/>
            <a:ext cx="3573075" cy="2014712"/>
          </a:xfrm>
          <a:prstGeom prst="roundRect">
            <a:avLst/>
          </a:prstGeom>
          <a:solidFill>
            <a:srgbClr val="FFFFCC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Features &amp; Roles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669C72-C36F-4327-BB31-04DDD93A222E}"/>
              </a:ext>
            </a:extLst>
          </p:cNvPr>
          <p:cNvGrpSpPr/>
          <p:nvPr/>
        </p:nvGrpSpPr>
        <p:grpSpPr>
          <a:xfrm>
            <a:off x="592418" y="1414152"/>
            <a:ext cx="7959164" cy="3214278"/>
            <a:chOff x="430414" y="1320419"/>
            <a:chExt cx="7959164" cy="3214278"/>
          </a:xfrm>
        </p:grpSpPr>
        <p:pic>
          <p:nvPicPr>
            <p:cNvPr id="5" name="그림 4" descr="장치이(가) 표시된 사진&#10;&#10;자동 생성된 설명">
              <a:extLst>
                <a:ext uri="{FF2B5EF4-FFF2-40B4-BE49-F238E27FC236}">
                  <a16:creationId xmlns:a16="http://schemas.microsoft.com/office/drawing/2014/main" id="{0EA4984B-137B-4FF0-A8F7-9CC71EF04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414" y="1320419"/>
              <a:ext cx="7959164" cy="321427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5931551-050F-459A-9C07-20C203A9DE44}"/>
                </a:ext>
              </a:extLst>
            </p:cNvPr>
            <p:cNvSpPr/>
            <p:nvPr/>
          </p:nvSpPr>
          <p:spPr>
            <a:xfrm>
              <a:off x="754422" y="2259106"/>
              <a:ext cx="785266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Client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576EF7-9C80-405C-AA8F-D3E22D17FAFF}"/>
                </a:ext>
              </a:extLst>
            </p:cNvPr>
            <p:cNvSpPr/>
            <p:nvPr/>
          </p:nvSpPr>
          <p:spPr>
            <a:xfrm>
              <a:off x="2023782" y="2571750"/>
              <a:ext cx="1062317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Request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0D19CF-79E0-40EE-BF5B-C9241A45AFF1}"/>
                </a:ext>
              </a:extLst>
            </p:cNvPr>
            <p:cNvSpPr/>
            <p:nvPr/>
          </p:nvSpPr>
          <p:spPr>
            <a:xfrm>
              <a:off x="2023782" y="3296447"/>
              <a:ext cx="1149724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Response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887EB4-E589-4FF3-908C-933E49D87649}"/>
                </a:ext>
              </a:extLst>
            </p:cNvPr>
            <p:cNvSpPr/>
            <p:nvPr/>
          </p:nvSpPr>
          <p:spPr>
            <a:xfrm>
              <a:off x="5181599" y="1320419"/>
              <a:ext cx="1149724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Server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</p:grp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BAFF925D-E09B-4C1D-AD09-4D94BF264650}"/>
              </a:ext>
            </a:extLst>
          </p:cNvPr>
          <p:cNvSpPr txBox="1">
            <a:spLocks/>
          </p:cNvSpPr>
          <p:nvPr/>
        </p:nvSpPr>
        <p:spPr>
          <a:xfrm>
            <a:off x="492617" y="839409"/>
            <a:ext cx="7548724" cy="5707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Jisu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 An : Server setup, View functions </a:t>
            </a:r>
          </a:p>
        </p:txBody>
      </p:sp>
    </p:spTree>
    <p:extLst>
      <p:ext uri="{BB962C8B-B14F-4D97-AF65-F5344CB8AC3E}">
        <p14:creationId xmlns:p14="http://schemas.microsoft.com/office/powerpoint/2010/main" val="87330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3D39093-6CB7-4719-85BD-99C25BBE3CB6}"/>
              </a:ext>
            </a:extLst>
          </p:cNvPr>
          <p:cNvSpPr/>
          <p:nvPr/>
        </p:nvSpPr>
        <p:spPr>
          <a:xfrm>
            <a:off x="3987053" y="1665666"/>
            <a:ext cx="4510336" cy="1586985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Features &amp; Roles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669C72-C36F-4327-BB31-04DDD93A222E}"/>
              </a:ext>
            </a:extLst>
          </p:cNvPr>
          <p:cNvGrpSpPr/>
          <p:nvPr/>
        </p:nvGrpSpPr>
        <p:grpSpPr>
          <a:xfrm>
            <a:off x="592418" y="1410172"/>
            <a:ext cx="7959164" cy="3214278"/>
            <a:chOff x="430414" y="1320419"/>
            <a:chExt cx="7959164" cy="3214278"/>
          </a:xfrm>
        </p:grpSpPr>
        <p:pic>
          <p:nvPicPr>
            <p:cNvPr id="5" name="그림 4" descr="장치이(가) 표시된 사진&#10;&#10;자동 생성된 설명">
              <a:extLst>
                <a:ext uri="{FF2B5EF4-FFF2-40B4-BE49-F238E27FC236}">
                  <a16:creationId xmlns:a16="http://schemas.microsoft.com/office/drawing/2014/main" id="{0EA4984B-137B-4FF0-A8F7-9CC71EF04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414" y="1320419"/>
              <a:ext cx="7959164" cy="321427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5931551-050F-459A-9C07-20C203A9DE44}"/>
                </a:ext>
              </a:extLst>
            </p:cNvPr>
            <p:cNvSpPr/>
            <p:nvPr/>
          </p:nvSpPr>
          <p:spPr>
            <a:xfrm>
              <a:off x="754422" y="2259106"/>
              <a:ext cx="785266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Client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576EF7-9C80-405C-AA8F-D3E22D17FAFF}"/>
                </a:ext>
              </a:extLst>
            </p:cNvPr>
            <p:cNvSpPr/>
            <p:nvPr/>
          </p:nvSpPr>
          <p:spPr>
            <a:xfrm>
              <a:off x="2023782" y="2571750"/>
              <a:ext cx="1062317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Request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0D19CF-79E0-40EE-BF5B-C9241A45AFF1}"/>
                </a:ext>
              </a:extLst>
            </p:cNvPr>
            <p:cNvSpPr/>
            <p:nvPr/>
          </p:nvSpPr>
          <p:spPr>
            <a:xfrm>
              <a:off x="2023782" y="3296447"/>
              <a:ext cx="1149724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Response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887EB4-E589-4FF3-908C-933E49D87649}"/>
                </a:ext>
              </a:extLst>
            </p:cNvPr>
            <p:cNvSpPr/>
            <p:nvPr/>
          </p:nvSpPr>
          <p:spPr>
            <a:xfrm>
              <a:off x="5181599" y="1320419"/>
              <a:ext cx="1149724" cy="255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Muli Light" panose="020B0600000101010101" charset="0"/>
                </a:rPr>
                <a:t>Server</a:t>
              </a:r>
              <a:endParaRPr lang="ko-KR" altLang="en-US" sz="1600" b="1" dirty="0">
                <a:solidFill>
                  <a:schemeClr val="tx1"/>
                </a:solidFill>
                <a:latin typeface="Muli Light" panose="020B0600000101010101" charset="0"/>
              </a:endParaRPr>
            </a:p>
          </p:txBody>
        </p:sp>
      </p:grp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BAFF925D-E09B-4C1D-AD09-4D94BF264650}"/>
              </a:ext>
            </a:extLst>
          </p:cNvPr>
          <p:cNvSpPr txBox="1">
            <a:spLocks/>
          </p:cNvSpPr>
          <p:nvPr/>
        </p:nvSpPr>
        <p:spPr>
          <a:xfrm>
            <a:off x="492618" y="839410"/>
            <a:ext cx="7515106" cy="5266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Hyunjae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 Lee : DB modeling, View functions </a:t>
            </a:r>
          </a:p>
        </p:txBody>
      </p:sp>
    </p:spTree>
    <p:extLst>
      <p:ext uri="{BB962C8B-B14F-4D97-AF65-F5344CB8AC3E}">
        <p14:creationId xmlns:p14="http://schemas.microsoft.com/office/powerpoint/2010/main" val="351695102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2227</TotalTime>
  <Words>757</Words>
  <Application>Microsoft Office PowerPoint</Application>
  <PresentationFormat>화면 슬라이드 쇼(16:9)</PresentationFormat>
  <Paragraphs>303</Paragraphs>
  <Slides>36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Arial</vt:lpstr>
      <vt:lpstr>Muli Light</vt:lpstr>
      <vt:lpstr>Poppins</vt:lpstr>
      <vt:lpstr>Calibri Light</vt:lpstr>
      <vt:lpstr>Poppins Light</vt:lpstr>
      <vt:lpstr>Gower template</vt:lpstr>
      <vt:lpstr>Capstone Design  Mid-term Demo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</dc:title>
  <dc:creator>HYUNJAE LEE</dc:creator>
  <cp:lastModifiedBy>HYUNJAE LEE</cp:lastModifiedBy>
  <cp:revision>129</cp:revision>
  <dcterms:modified xsi:type="dcterms:W3CDTF">2019-04-14T10:03:24Z</dcterms:modified>
</cp:coreProperties>
</file>